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56" r:id="rId5"/>
    <p:sldId id="257" r:id="rId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1pPr>
    <a:lvl2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2pPr>
    <a:lvl3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3pPr>
    <a:lvl4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4pPr>
    <a:lvl5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5pPr>
    <a:lvl6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6pPr>
    <a:lvl7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7pPr>
    <a:lvl8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8pPr>
    <a:lvl9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ey Henley-Thomas" initials="KH" lastIdx="4" clrIdx="0">
    <p:extLst>
      <p:ext uri="{19B8F6BF-5375-455C-9EA6-DF929625EA0E}">
        <p15:presenceInfo xmlns:p15="http://schemas.microsoft.com/office/powerpoint/2012/main" userId="S::Kiley@hrnow.je::f1e90865-3285-4810-b00a-a2184571bb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1E4"/>
    <a:srgbClr val="2F8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34F85-9B59-492F-9634-FD7A09BECE9B}" v="9" dt="2020-04-14T14:47:01.75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858585"/>
        </a:fontRef>
        <a:srgbClr val="858585"/>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wholeTbl>
    <a:band2H>
      <a:tcTxStyle/>
      <a:tcStyle>
        <a:tcBdr/>
        <a:fill>
          <a:solidFill>
            <a:srgbClr val="B9C4C8">
              <a:alpha val="30000"/>
            </a:srgbClr>
          </a:solidFill>
        </a:fill>
      </a:tcStyle>
    </a:band2H>
    <a:firstCol>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12700" cap="flat">
              <a:solidFill>
                <a:srgbClr val="4780AA"/>
              </a:solidFill>
              <a:prstDash val="solid"/>
              <a:miter lim="400000"/>
            </a:ln>
          </a:left>
          <a:right>
            <a:ln w="12700" cap="flat">
              <a:solidFill>
                <a:srgbClr val="4780AA"/>
              </a:solidFill>
              <a:prstDash val="solid"/>
              <a:miter lim="400000"/>
            </a:ln>
          </a:right>
          <a:top>
            <a:ln w="254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noFill/>
        </a:fill>
      </a:tcStyle>
    </a:lastRow>
    <a:firstRow>
      <a:tcTxStyle b="off" i="off">
        <a:fontRef idx="minor">
          <a:srgbClr val="FFFFFF"/>
        </a:fontRef>
        <a:srgbClr val="FFFFFF"/>
      </a:tcTxStyle>
      <a:tcStyle>
        <a:tcBdr>
          <a:left>
            <a:ln w="12700" cap="flat">
              <a:solidFill>
                <a:srgbClr val="4780AA"/>
              </a:solidFill>
              <a:prstDash val="solid"/>
              <a:miter lim="400000"/>
            </a:ln>
          </a:left>
          <a:right>
            <a:ln w="12700" cap="flat">
              <a:solidFill>
                <a:srgbClr val="4780AA"/>
              </a:solidFill>
              <a:prstDash val="solid"/>
              <a:miter lim="400000"/>
            </a:ln>
          </a:right>
          <a:top>
            <a:ln w="12700" cap="flat">
              <a:solidFill>
                <a:srgbClr val="4780AA"/>
              </a:solidFill>
              <a:prstDash val="solid"/>
              <a:miter lim="400000"/>
            </a:ln>
          </a:top>
          <a:bottom>
            <a:ln w="12700" cap="flat">
              <a:solidFill>
                <a:srgbClr val="4780AA"/>
              </a:solidFill>
              <a:prstDash val="solid"/>
              <a:miter lim="400000"/>
            </a:ln>
          </a:bottom>
          <a:insideH>
            <a:ln w="12700" cap="flat">
              <a:solidFill>
                <a:srgbClr val="4780AA"/>
              </a:solidFill>
              <a:prstDash val="solid"/>
              <a:miter lim="400000"/>
            </a:ln>
          </a:insideH>
          <a:insideV>
            <a:ln w="12700"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25400" cap="flat">
              <a:solidFill>
                <a:schemeClr val="accent1">
                  <a:hueOff val="-313507"/>
                  <a:satOff val="34334"/>
                  <a:lumOff val="-8266"/>
                  <a:alpha val="62000"/>
                </a:schemeClr>
              </a:solidFill>
              <a:prstDash val="solid"/>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C4C4C4">
              <a:alpha val="30000"/>
            </a:srgbClr>
          </a:solidFill>
        </a:fill>
      </a:tcStyle>
    </a:band2H>
    <a:firstCol>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4B4B4B"/>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lastRow>
    <a:firstRow>
      <a:tcTxStyle b="off" i="off">
        <a:fontRef idx="minor">
          <a:srgbClr val="FFFFFF"/>
        </a:fontRef>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D5CBC0">
              <a:alpha val="39000"/>
            </a:srgbClr>
          </a:solidFill>
        </a:fill>
      </a:tcStyle>
    </a:band2H>
    <a:firstCol>
      <a:tcTxStyle b="off" i="off">
        <a:fontRef idx="minor">
          <a:srgbClr val="858585"/>
        </a:fontRef>
        <a:srgbClr val="858585"/>
      </a:tcTxStyle>
      <a:tcStyle>
        <a:tcBdr>
          <a:left>
            <a:ln w="12700" cap="flat">
              <a:solidFill>
                <a:srgbClr val="868685"/>
              </a:solidFill>
              <a:prstDash val="solid"/>
              <a:miter lim="400000"/>
            </a:ln>
          </a:left>
          <a:right>
            <a:ln w="12700" cap="flat">
              <a:solidFill>
                <a:srgbClr val="868685"/>
              </a:solidFill>
              <a:prstDash val="solid"/>
              <a:miter lim="400000"/>
            </a:ln>
          </a:right>
          <a:top>
            <a:ln w="12700" cap="flat">
              <a:solidFill>
                <a:srgbClr val="868685"/>
              </a:solidFill>
              <a:prstDash val="solid"/>
              <a:miter lim="400000"/>
            </a:ln>
          </a:top>
          <a:bottom>
            <a:ln w="12700" cap="flat">
              <a:solidFill>
                <a:srgbClr val="868685"/>
              </a:solidFill>
              <a:prstDash val="solid"/>
              <a:miter lim="400000"/>
            </a:ln>
          </a:bottom>
          <a:insideH>
            <a:ln w="12700" cap="flat">
              <a:solidFill>
                <a:srgbClr val="868685"/>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A3C00"/>
              </a:solidFill>
              <a:prstDash val="solid"/>
              <a:miter lim="400000"/>
            </a:ln>
          </a:top>
          <a:bottom>
            <a:ln w="12700" cap="flat">
              <a:solidFill>
                <a:srgbClr val="9A3C00"/>
              </a:solidFill>
              <a:prstDash val="solid"/>
              <a:miter lim="400000"/>
            </a:ln>
          </a:bottom>
          <a:insideH>
            <a:ln w="12700"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noFill/>
        </a:fill>
      </a:tcStyle>
    </a:wholeTbl>
    <a:band2H>
      <a:tcTxStyle/>
      <a:tcStyle>
        <a:tcBdr/>
        <a:fill>
          <a:solidFill>
            <a:srgbClr val="685948">
              <a:alpha val="15000"/>
            </a:srgbClr>
          </a:solidFill>
        </a:fill>
      </a:tcStyle>
    </a:band2H>
    <a:firstCol>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160F02">
                  <a:alpha val="70000"/>
                </a:srgbClr>
              </a:solidFill>
              <a:prstDash val="solid"/>
              <a:miter lim="400000"/>
            </a:ln>
          </a:top>
          <a:bottom>
            <a:ln w="25400" cap="flat">
              <a:solidFill>
                <a:srgbClr val="160F02">
                  <a:alpha val="70000"/>
                </a:srgbClr>
              </a:solidFill>
              <a:prstDash val="solid"/>
              <a:miter lim="400000"/>
            </a:ln>
          </a:bottom>
          <a:insideH>
            <a:ln w="25400" cap="flat">
              <a:solidFill>
                <a:srgbClr val="160F02">
                  <a:alpha val="70000"/>
                </a:srgbClr>
              </a:solidFill>
              <a:prstDash val="solid"/>
              <a:miter lim="400000"/>
            </a:ln>
          </a:insideH>
          <a:insideV>
            <a:ln w="25400"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25400" cap="flat">
              <a:solidFill>
                <a:srgbClr val="685948">
                  <a:alpha val="62000"/>
                </a:srgbClr>
              </a:solidFill>
              <a:prstDash val="solid"/>
              <a:miter lim="400000"/>
            </a:ln>
          </a:left>
          <a:right>
            <a:ln w="25400" cap="flat">
              <a:solidFill>
                <a:srgbClr val="685948">
                  <a:alpha val="62000"/>
                </a:srgbClr>
              </a:solidFill>
              <a:prstDash val="solid"/>
              <a:miter lim="400000"/>
            </a:ln>
          </a:right>
          <a:top>
            <a:ln w="25400" cap="flat">
              <a:solidFill>
                <a:srgbClr val="685948">
                  <a:alpha val="62000"/>
                </a:srgbClr>
              </a:solidFill>
              <a:prstDash val="solid"/>
              <a:miter lim="400000"/>
            </a:ln>
          </a:top>
          <a:bottom>
            <a:ln w="25400" cap="flat">
              <a:solidFill>
                <a:srgbClr val="685948">
                  <a:alpha val="62000"/>
                </a:srgbClr>
              </a:solidFill>
              <a:prstDash val="solid"/>
              <a:miter lim="400000"/>
            </a:ln>
          </a:bottom>
          <a:insideH>
            <a:ln w="25400" cap="flat">
              <a:solidFill>
                <a:srgbClr val="685948">
                  <a:alpha val="62000"/>
                </a:srgbClr>
              </a:solidFill>
              <a:prstDash val="solid"/>
              <a:miter lim="400000"/>
            </a:ln>
          </a:insideH>
          <a:insideV>
            <a:ln w="25400"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0" cap="flat">
              <a:solidFill>
                <a:schemeClr val="accent5">
                  <a:hueOff val="61010"/>
                  <a:satOff val="20460"/>
                  <a:lumOff val="-2197"/>
                  <a:alpha val="62000"/>
                </a:schemeClr>
              </a:solidFill>
              <a:prstDash val="solid"/>
              <a:miter lim="400000"/>
            </a:ln>
          </a:right>
          <a:top>
            <a:ln w="12700" cap="flat">
              <a:solidFill>
                <a:schemeClr val="accent1">
                  <a:hueOff val="-313507"/>
                  <a:satOff val="34334"/>
                  <a:lumOff val="-8266"/>
                  <a:alpha val="62000"/>
                </a:schemeClr>
              </a:solidFill>
              <a:prstDash val="solid"/>
              <a:miter lim="400000"/>
            </a:ln>
          </a:top>
          <a:bottom>
            <a:ln w="127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25400" cap="flat">
              <a:solidFill>
                <a:schemeClr val="accent1">
                  <a:hueOff val="-313507"/>
                  <a:satOff val="34334"/>
                  <a:lumOff val="-8266"/>
                  <a:alpha val="62000"/>
                </a:schemeClr>
              </a:solidFill>
              <a:prstDash val="solid"/>
              <a:miter lim="400000"/>
            </a:ln>
          </a:top>
          <a:bottom>
            <a:ln w="12700" cap="flat">
              <a:noFill/>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25400" cap="flat">
              <a:solidFill>
                <a:schemeClr val="accent1">
                  <a:hueOff val="-313507"/>
                  <a:satOff val="34334"/>
                  <a:lumOff val="-8266"/>
                  <a:alpha val="62000"/>
                </a:schemeClr>
              </a:solidFill>
              <a:prstDash val="solid"/>
              <a:miter lim="400000"/>
            </a:ln>
          </a:bottom>
          <a:insideH>
            <a:ln w="12700"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544" autoAdjust="0"/>
    <p:restoredTop sz="94660"/>
  </p:normalViewPr>
  <p:slideViewPr>
    <p:cSldViewPr snapToGrid="0">
      <p:cViewPr varScale="1">
        <p:scale>
          <a:sx n="32" d="100"/>
          <a:sy n="32" d="100"/>
        </p:scale>
        <p:origin x="57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544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87600" y="2692400"/>
            <a:ext cx="19621500" cy="3924300"/>
          </a:xfrm>
          <a:prstGeom prst="rect">
            <a:avLst/>
          </a:prstGeom>
        </p:spPr>
        <p:txBody>
          <a:bodyPr anchor="b"/>
          <a:lstStyle>
            <a:lvl1pPr>
              <a:defRPr sz="13200"/>
            </a:lvl1pPr>
          </a:lstStyle>
          <a:p>
            <a:r>
              <a:t>Title Text</a:t>
            </a:r>
          </a:p>
        </p:txBody>
      </p:sp>
      <p:sp>
        <p:nvSpPr>
          <p:cNvPr id="12" name="Body Level One…"/>
          <p:cNvSpPr txBox="1">
            <a:spLocks noGrp="1"/>
          </p:cNvSpPr>
          <p:nvPr>
            <p:ph type="body" sz="quarter" idx="1"/>
          </p:nvPr>
        </p:nvSpPr>
        <p:spPr>
          <a:xfrm>
            <a:off x="2387600" y="7048500"/>
            <a:ext cx="19621500" cy="17907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6983" y="13106399"/>
            <a:ext cx="461773" cy="431801"/>
          </a:xfrm>
          <a:prstGeom prst="rect">
            <a:avLst/>
          </a:prstGeom>
        </p:spPr>
        <p:txBody>
          <a:bodyPr anchor="b"/>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13"/>
          </p:nvPr>
        </p:nvSpPr>
        <p:spPr>
          <a:xfrm>
            <a:off x="2387600" y="6045200"/>
            <a:ext cx="19621500" cy="876300"/>
          </a:xfrm>
          <a:prstGeom prst="rect">
            <a:avLst/>
          </a:prstGeom>
        </p:spPr>
        <p:txBody>
          <a:bodyPr>
            <a:spAutoFit/>
          </a:bodyPr>
          <a:lstStyle>
            <a:lvl1pPr marL="0" indent="0" algn="ctr">
              <a:spcBef>
                <a:spcPts val="0"/>
              </a:spcBef>
              <a:buSzTx/>
              <a:buNone/>
              <a:defRPr sz="5600">
                <a:solidFill>
                  <a:srgbClr val="45A7DE"/>
                </a:solidFill>
              </a:defRPr>
            </a:lvl1pPr>
          </a:lstStyle>
          <a:p>
            <a:r>
              <a:t>“Type a quote here.”</a:t>
            </a:r>
          </a:p>
        </p:txBody>
      </p:sp>
      <p:sp>
        <p:nvSpPr>
          <p:cNvPr id="94" name="–Johnny Appleseed"/>
          <p:cNvSpPr txBox="1">
            <a:spLocks noGrp="1"/>
          </p:cNvSpPr>
          <p:nvPr>
            <p:ph type="body" sz="quarter" idx="14"/>
          </p:nvPr>
        </p:nvSpPr>
        <p:spPr>
          <a:xfrm>
            <a:off x="2387600" y="8953500"/>
            <a:ext cx="19621500" cy="787400"/>
          </a:xfrm>
          <a:prstGeom prst="rect">
            <a:avLst/>
          </a:prstGeom>
        </p:spPr>
        <p:txBody>
          <a:bodyPr anchor="t">
            <a:spAutoFit/>
          </a:bodyPr>
          <a:lstStyle>
            <a:lvl1pPr marL="0" indent="0" algn="ctr">
              <a:spcBef>
                <a:spcPts val="0"/>
              </a:spcBef>
              <a:buSzTx/>
              <a:buNone/>
              <a:defRPr sz="50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90500"/>
            <a:ext cx="24384000" cy="14093953"/>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4667250" y="-231128"/>
            <a:ext cx="17402076" cy="10058401"/>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2387600" y="8623300"/>
            <a:ext cx="19621500" cy="2400300"/>
          </a:xfrm>
          <a:prstGeom prst="rect">
            <a:avLst/>
          </a:prstGeom>
        </p:spPr>
        <p:txBody>
          <a:bodyPr anchor="b"/>
          <a:lstStyle>
            <a:lvl1pPr>
              <a:defRPr sz="13200"/>
            </a:lvl1pPr>
          </a:lstStyle>
          <a:p>
            <a:r>
              <a:t>Title Text</a:t>
            </a:r>
          </a:p>
        </p:txBody>
      </p:sp>
      <p:sp>
        <p:nvSpPr>
          <p:cNvPr id="22" name="Body Level One…"/>
          <p:cNvSpPr txBox="1">
            <a:spLocks noGrp="1"/>
          </p:cNvSpPr>
          <p:nvPr>
            <p:ph type="body" sz="quarter" idx="1"/>
          </p:nvPr>
        </p:nvSpPr>
        <p:spPr>
          <a:xfrm>
            <a:off x="2387600" y="11150600"/>
            <a:ext cx="19621500" cy="17907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387600" y="4000500"/>
            <a:ext cx="19621500" cy="5715000"/>
          </a:xfrm>
          <a:prstGeom prst="rect">
            <a:avLst/>
          </a:prstGeom>
        </p:spPr>
        <p:txBody>
          <a:bodyPr/>
          <a:lstStyle>
            <a:lvl1pPr>
              <a:defRPr sz="132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butterfly-and-leaf_3000x1734.jpeg"/>
          <p:cNvSpPr>
            <a:spLocks noGrp="1"/>
          </p:cNvSpPr>
          <p:nvPr>
            <p:ph type="pic" idx="13"/>
          </p:nvPr>
        </p:nvSpPr>
        <p:spPr>
          <a:xfrm>
            <a:off x="10530071" y="554566"/>
            <a:ext cx="20258478" cy="11709401"/>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711200" y="1981200"/>
            <a:ext cx="14046200" cy="4648200"/>
          </a:xfrm>
          <a:prstGeom prst="rect">
            <a:avLst/>
          </a:prstGeom>
        </p:spPr>
        <p:txBody>
          <a:bodyPr anchor="b"/>
          <a:lstStyle/>
          <a:p>
            <a:r>
              <a:t>Title Text</a:t>
            </a:r>
          </a:p>
        </p:txBody>
      </p:sp>
      <p:sp>
        <p:nvSpPr>
          <p:cNvPr id="40" name="Body Level One…"/>
          <p:cNvSpPr txBox="1">
            <a:spLocks noGrp="1"/>
          </p:cNvSpPr>
          <p:nvPr>
            <p:ph type="body" sz="half" idx="1"/>
          </p:nvPr>
        </p:nvSpPr>
        <p:spPr>
          <a:xfrm>
            <a:off x="711200" y="6731000"/>
            <a:ext cx="14046200" cy="52324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2387600" y="3898900"/>
            <a:ext cx="196215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butterfly-and-leaf_3000x1734.jpeg"/>
          <p:cNvSpPr>
            <a:spLocks noGrp="1"/>
          </p:cNvSpPr>
          <p:nvPr>
            <p:ph type="pic" idx="13"/>
          </p:nvPr>
        </p:nvSpPr>
        <p:spPr>
          <a:xfrm>
            <a:off x="9919689" y="3141992"/>
            <a:ext cx="16395701" cy="947671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2387600" y="3898900"/>
            <a:ext cx="10223500" cy="8039100"/>
          </a:xfrm>
          <a:prstGeom prst="rect">
            <a:avLst/>
          </a:prstGeom>
        </p:spPr>
        <p:txBody>
          <a:bodyPr/>
          <a:lstStyle>
            <a:lvl1pPr marL="673099" indent="-673099">
              <a:spcBef>
                <a:spcPts val="5300"/>
              </a:spcBef>
              <a:buSzPct val="50000"/>
              <a:buBlip>
                <a:blip r:embed="rId2"/>
              </a:buBlip>
              <a:defRPr sz="5000"/>
            </a:lvl1pPr>
            <a:lvl2pPr marL="1346200" indent="-673100">
              <a:spcBef>
                <a:spcPts val="5300"/>
              </a:spcBef>
              <a:buSzPct val="50000"/>
              <a:buBlip>
                <a:blip r:embed="rId2"/>
              </a:buBlip>
              <a:defRPr sz="5000"/>
            </a:lvl2pPr>
            <a:lvl3pPr marL="2019300" indent="-673100">
              <a:spcBef>
                <a:spcPts val="5300"/>
              </a:spcBef>
              <a:buSzPct val="50000"/>
              <a:buBlip>
                <a:blip r:embed="rId2"/>
              </a:buBlip>
              <a:defRPr sz="5000"/>
            </a:lvl3pPr>
            <a:lvl4pPr marL="2692400" indent="-673100">
              <a:spcBef>
                <a:spcPts val="5300"/>
              </a:spcBef>
              <a:buSzPct val="50000"/>
              <a:buBlip>
                <a:blip r:embed="rId2"/>
              </a:buBlip>
              <a:defRPr sz="5000"/>
            </a:lvl4pPr>
            <a:lvl5pPr marL="3365500" indent="-673100">
              <a:spcBef>
                <a:spcPts val="5300"/>
              </a:spcBef>
              <a:buSzPct val="50000"/>
              <a:buBlip>
                <a:blip r:embed="rId2"/>
              </a:buBlip>
              <a:defRPr sz="5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rot="21600000">
            <a:off x="11168731" y="-2006599"/>
            <a:ext cx="14294116" cy="1429407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13285117" y="6292593"/>
            <a:ext cx="13249309" cy="76581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a:off x="558800" y="-2946400"/>
            <a:ext cx="15062200" cy="19837400"/>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87600" y="1790700"/>
            <a:ext cx="19621500" cy="101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355600"/>
            <a:ext cx="19621500" cy="342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56983" y="13106400"/>
            <a:ext cx="461773" cy="431800"/>
          </a:xfrm>
          <a:prstGeom prst="rect">
            <a:avLst/>
          </a:prstGeom>
          <a:ln w="12700">
            <a:miter lim="400000"/>
          </a:ln>
        </p:spPr>
        <p:txBody>
          <a:bodyPr wrap="none" lIns="50800" tIns="50800" rIns="50800" bIns="50800">
            <a:spAutoFit/>
          </a:bodyPr>
          <a:lstStyle>
            <a:lvl1pPr>
              <a:defRPr sz="2400">
                <a:solidFill>
                  <a:srgbClr val="868686"/>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45A7DE"/>
          </a:solidFill>
          <a:uFillTx/>
          <a:latin typeface="+mn-lt"/>
          <a:ea typeface="+mn-ea"/>
          <a:cs typeface="+mn-cs"/>
          <a:sym typeface="Marker Felt"/>
        </a:defRPr>
      </a:lvl9pPr>
    </p:titleStyle>
    <p:bodyStyle>
      <a:lvl1pPr marL="889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1pPr>
      <a:lvl2pPr marL="1778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2pPr>
      <a:lvl3pPr marL="2667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3pPr>
      <a:lvl4pPr marL="3556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4pPr>
      <a:lvl5pPr marL="4445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5pPr>
      <a:lvl6pPr marL="5334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6pPr>
      <a:lvl7pPr marL="6223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7pPr>
      <a:lvl8pPr marL="7112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8pPr>
      <a:lvl9pPr marL="8001000" marR="0" indent="-889000" algn="l" defTabSz="825500" rtl="0" latinLnBrk="0">
        <a:lnSpc>
          <a:spcPct val="100000"/>
        </a:lnSpc>
        <a:spcBef>
          <a:spcPts val="5900"/>
        </a:spcBef>
        <a:spcAft>
          <a:spcPts val="0"/>
        </a:spcAft>
        <a:buClrTx/>
        <a:buSzPct val="47000"/>
        <a:buFontTx/>
        <a:buBlip>
          <a:blip r:embed="rId15"/>
        </a:buBlip>
        <a:tabLst/>
        <a:defRPr sz="6400" b="0" i="0" u="none" strike="noStrike" cap="none" spc="0" baseline="0">
          <a:solidFill>
            <a:srgbClr val="858585"/>
          </a:solidFill>
          <a:uFillTx/>
          <a:latin typeface="+mn-lt"/>
          <a:ea typeface="+mn-ea"/>
          <a:cs typeface="+mn-cs"/>
          <a:sym typeface="Marker Fel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t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WHAT IS A REDUNDANCY…"/>
          <p:cNvSpPr/>
          <p:nvPr/>
        </p:nvSpPr>
        <p:spPr>
          <a:xfrm>
            <a:off x="1296480" y="2225288"/>
            <a:ext cx="5409566" cy="6802375"/>
          </a:xfrm>
          <a:prstGeom prst="roundRect">
            <a:avLst>
              <a:gd name="adj" fmla="val 7683"/>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defTabSz="457200">
              <a:lnSpc>
                <a:spcPct val="120000"/>
              </a:lnSpc>
              <a:defRPr sz="1700" b="1">
                <a:solidFill>
                  <a:srgbClr val="000000"/>
                </a:solidFill>
                <a:latin typeface="Verdana"/>
                <a:ea typeface="Verdana"/>
                <a:cs typeface="Verdana"/>
                <a:sym typeface="Verdana"/>
              </a:defRPr>
            </a:pPr>
            <a:r>
              <a:rPr lang="en-GB" sz="2500" dirty="0">
                <a:sym typeface="Verdana"/>
              </a:rPr>
              <a:t>The Data Protection (Jersey) Law 2018 grants people a range of specific rights they can exercise over their personal data, in certain circumstances (exemptions may apply). It also sets out the requirements for how organisations, businesses and the government use your personal information.</a:t>
            </a:r>
            <a:endParaRPr sz="2500" dirty="0"/>
          </a:p>
        </p:txBody>
      </p:sp>
      <p:sp>
        <p:nvSpPr>
          <p:cNvPr id="120" name="FAIR DISMISSAL…"/>
          <p:cNvSpPr/>
          <p:nvPr/>
        </p:nvSpPr>
        <p:spPr>
          <a:xfrm>
            <a:off x="8790424" y="2225288"/>
            <a:ext cx="15345043" cy="4944817"/>
          </a:xfrm>
          <a:prstGeom prst="roundRect">
            <a:avLst>
              <a:gd name="adj" fmla="val 13974"/>
            </a:avLst>
          </a:prstGeom>
          <a:solidFill>
            <a:srgbClr val="70AEA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algn="l" defTabSz="457200">
              <a:lnSpc>
                <a:spcPct val="120000"/>
              </a:lnSpc>
              <a:buSzPct val="100000"/>
              <a:defRPr sz="1800">
                <a:solidFill>
                  <a:srgbClr val="000000"/>
                </a:solidFill>
                <a:latin typeface="Verdana"/>
                <a:ea typeface="Verdana"/>
                <a:cs typeface="Verdana"/>
                <a:sym typeface="Verdana"/>
              </a:defRPr>
            </a:pPr>
            <a:r>
              <a:rPr lang="en-GB" sz="2400" dirty="0">
                <a:solidFill>
                  <a:srgbClr val="000000"/>
                </a:solidFill>
                <a:latin typeface="Verdana"/>
                <a:ea typeface="Verdana"/>
              </a:rPr>
              <a:t>Everyone responsible for using personal data has to follow strict rules called data protection principles;</a:t>
            </a:r>
          </a:p>
          <a:p>
            <a:pPr marL="457200" indent="-457200" algn="l" defTabSz="457200">
              <a:lnSpc>
                <a:spcPct val="120000"/>
              </a:lnSpc>
              <a:buSzPct val="100000"/>
              <a:buFont typeface="+mj-lt"/>
              <a:buAutoNum type="arabicPeriod"/>
              <a:defRPr sz="1800">
                <a:solidFill>
                  <a:srgbClr val="000000"/>
                </a:solidFill>
                <a:latin typeface="Verdana"/>
                <a:ea typeface="Verdana"/>
                <a:cs typeface="Verdana"/>
                <a:sym typeface="Verdana"/>
              </a:defRPr>
            </a:pPr>
            <a:r>
              <a:rPr lang="en-GB" sz="2400" dirty="0">
                <a:solidFill>
                  <a:srgbClr val="000000"/>
                </a:solidFill>
                <a:latin typeface="Verdana"/>
                <a:ea typeface="Verdana"/>
              </a:rPr>
              <a:t>Used lawfully, fairly and transparently</a:t>
            </a:r>
          </a:p>
          <a:p>
            <a:pPr marL="457200" indent="-457200" algn="l" defTabSz="457200">
              <a:lnSpc>
                <a:spcPct val="120000"/>
              </a:lnSpc>
              <a:buSzPct val="100000"/>
              <a:buFont typeface="+mj-lt"/>
              <a:buAutoNum type="arabicPeriod"/>
              <a:defRPr sz="1800">
                <a:solidFill>
                  <a:srgbClr val="000000"/>
                </a:solidFill>
                <a:latin typeface="Verdana"/>
                <a:ea typeface="Verdana"/>
                <a:cs typeface="Verdana"/>
                <a:sym typeface="Verdana"/>
              </a:defRPr>
            </a:pPr>
            <a:r>
              <a:rPr lang="en-GB" sz="2400" dirty="0">
                <a:solidFill>
                  <a:srgbClr val="000000"/>
                </a:solidFill>
                <a:latin typeface="Verdana"/>
                <a:ea typeface="Verdana"/>
              </a:rPr>
              <a:t>Used for specified, explicit and legitimate purposes</a:t>
            </a:r>
          </a:p>
          <a:p>
            <a:pPr marL="457200" indent="-457200" algn="l" defTabSz="457200">
              <a:lnSpc>
                <a:spcPct val="120000"/>
              </a:lnSpc>
              <a:buSzPct val="100000"/>
              <a:buFont typeface="+mj-lt"/>
              <a:buAutoNum type="arabicPeriod"/>
              <a:defRPr sz="1800">
                <a:solidFill>
                  <a:srgbClr val="000000"/>
                </a:solidFill>
                <a:latin typeface="Verdana"/>
                <a:ea typeface="Verdana"/>
                <a:cs typeface="Verdana"/>
                <a:sym typeface="Verdana"/>
              </a:defRPr>
            </a:pPr>
            <a:r>
              <a:rPr lang="en-GB" sz="2400" dirty="0">
                <a:solidFill>
                  <a:srgbClr val="000000"/>
                </a:solidFill>
                <a:latin typeface="Verdana"/>
                <a:ea typeface="Verdana"/>
              </a:rPr>
              <a:t>Used in a way that is adequate, relevant and limited to only what is necessary</a:t>
            </a:r>
          </a:p>
          <a:p>
            <a:pPr marL="457200" indent="-457200" algn="l" defTabSz="457200">
              <a:lnSpc>
                <a:spcPct val="120000"/>
              </a:lnSpc>
              <a:buSzPct val="100000"/>
              <a:buFont typeface="+mj-lt"/>
              <a:buAutoNum type="arabicPeriod"/>
              <a:defRPr sz="1800">
                <a:solidFill>
                  <a:srgbClr val="000000"/>
                </a:solidFill>
                <a:latin typeface="Verdana"/>
                <a:ea typeface="Verdana"/>
                <a:cs typeface="Verdana"/>
                <a:sym typeface="Verdana"/>
              </a:defRPr>
            </a:pPr>
            <a:r>
              <a:rPr lang="en-GB" sz="2400" dirty="0">
                <a:solidFill>
                  <a:srgbClr val="000000"/>
                </a:solidFill>
                <a:latin typeface="Verdana"/>
                <a:ea typeface="Verdana"/>
              </a:rPr>
              <a:t>Accurate and, where necessary, kept up to date</a:t>
            </a:r>
          </a:p>
          <a:p>
            <a:pPr marL="457200" indent="-457200" algn="l" defTabSz="457200">
              <a:lnSpc>
                <a:spcPct val="120000"/>
              </a:lnSpc>
              <a:buSzPct val="100000"/>
              <a:buFont typeface="+mj-lt"/>
              <a:buAutoNum type="arabicPeriod"/>
              <a:defRPr sz="1800">
                <a:solidFill>
                  <a:srgbClr val="000000"/>
                </a:solidFill>
                <a:latin typeface="Verdana"/>
                <a:ea typeface="Verdana"/>
                <a:cs typeface="Verdana"/>
                <a:sym typeface="Verdana"/>
              </a:defRPr>
            </a:pPr>
            <a:r>
              <a:rPr lang="en-GB" sz="2400" dirty="0">
                <a:solidFill>
                  <a:srgbClr val="000000"/>
                </a:solidFill>
                <a:latin typeface="Verdana"/>
                <a:ea typeface="Verdana"/>
              </a:rPr>
              <a:t>Kept for no longer than is necessary</a:t>
            </a:r>
          </a:p>
          <a:p>
            <a:pPr marL="457200" indent="-457200" algn="l" defTabSz="457200">
              <a:lnSpc>
                <a:spcPct val="120000"/>
              </a:lnSpc>
              <a:buSzPct val="100000"/>
              <a:buFont typeface="+mj-lt"/>
              <a:buAutoNum type="arabicPeriod"/>
              <a:defRPr sz="1800">
                <a:solidFill>
                  <a:srgbClr val="000000"/>
                </a:solidFill>
                <a:latin typeface="Verdana"/>
                <a:ea typeface="Verdana"/>
                <a:cs typeface="Verdana"/>
                <a:sym typeface="Verdana"/>
              </a:defRPr>
            </a:pPr>
            <a:r>
              <a:rPr lang="en-GB" sz="2400" dirty="0">
                <a:solidFill>
                  <a:srgbClr val="000000"/>
                </a:solidFill>
                <a:latin typeface="Verdana"/>
                <a:ea typeface="Verdana"/>
              </a:rPr>
              <a:t>Handled in a way that ensures appropriate security, including protection against unlawful or unauthorised processing, access, loss, destruction or damage</a:t>
            </a:r>
          </a:p>
          <a:p>
            <a:pPr marL="457200" indent="-457200" algn="l" defTabSz="457200">
              <a:lnSpc>
                <a:spcPct val="120000"/>
              </a:lnSpc>
              <a:spcBef>
                <a:spcPts val="1200"/>
              </a:spcBef>
              <a:tabLst>
                <a:tab pos="139700" algn="l"/>
                <a:tab pos="457200" algn="l"/>
              </a:tabLst>
              <a:defRPr sz="1800">
                <a:solidFill>
                  <a:srgbClr val="222222"/>
                </a:solidFill>
                <a:latin typeface="Times"/>
                <a:ea typeface="Times"/>
                <a:cs typeface="Times"/>
                <a:sym typeface="Times"/>
              </a:defRPr>
            </a:pPr>
            <a:endParaRPr dirty="0"/>
          </a:p>
        </p:txBody>
      </p:sp>
      <p:sp>
        <p:nvSpPr>
          <p:cNvPr id="121" name="HOW TO MANAGE A REDUNDANCY"/>
          <p:cNvSpPr txBox="1">
            <a:spLocks noGrp="1"/>
          </p:cNvSpPr>
          <p:nvPr>
            <p:ph type="ctrTitle"/>
          </p:nvPr>
        </p:nvSpPr>
        <p:spPr>
          <a:xfrm>
            <a:off x="6298888" y="96865"/>
            <a:ext cx="17836579" cy="1657028"/>
          </a:xfrm>
          <a:prstGeom prst="rect">
            <a:avLst/>
          </a:prstGeom>
        </p:spPr>
        <p:txBody>
          <a:bodyPr>
            <a:normAutofit fontScale="90000"/>
          </a:bodyPr>
          <a:lstStyle>
            <a:lvl1pPr>
              <a:defRPr sz="9400">
                <a:solidFill>
                  <a:srgbClr val="30859E"/>
                </a:solidFill>
              </a:defRPr>
            </a:lvl1pPr>
          </a:lstStyle>
          <a:p>
            <a:r>
              <a:rPr lang="en-GB" sz="7200" b="1" dirty="0">
                <a:latin typeface="Comic Sans MS" panose="030F0702030302020204" pitchFamily="66" charset="0"/>
              </a:rPr>
              <a:t>DATA PROTECTION (JERSEY) LAW 2018</a:t>
            </a:r>
            <a:br>
              <a:rPr lang="en-GB" sz="7200" b="1" dirty="0">
                <a:latin typeface="Comic Sans MS" panose="030F0702030302020204" pitchFamily="66" charset="0"/>
              </a:rPr>
            </a:br>
            <a:r>
              <a:rPr lang="en-GB" sz="3600" b="1" dirty="0">
                <a:latin typeface="Comic Sans MS" panose="030F0702030302020204" pitchFamily="66" charset="0"/>
              </a:rPr>
              <a:t>Particularly in relation to working from home (WFH)</a:t>
            </a:r>
            <a:endParaRPr sz="3600" b="1" dirty="0">
              <a:latin typeface="Comic Sans MS" panose="030F0702030302020204" pitchFamily="66" charset="0"/>
            </a:endParaRPr>
          </a:p>
        </p:txBody>
      </p:sp>
      <p:pic>
        <p:nvPicPr>
          <p:cNvPr id="15" name="Screenshot 2019-06-19 at 12.04.48.png" descr="Screenshot 2019-06-19 at 12.04.48.png">
            <a:extLst>
              <a:ext uri="{FF2B5EF4-FFF2-40B4-BE49-F238E27FC236}">
                <a16:creationId xmlns:a16="http://schemas.microsoft.com/office/drawing/2014/main" id="{70ECA17B-B75B-425F-949A-67411F412E9E}"/>
              </a:ext>
            </a:extLst>
          </p:cNvPr>
          <p:cNvPicPr>
            <a:picLocks noChangeAspect="1"/>
          </p:cNvPicPr>
          <p:nvPr/>
        </p:nvPicPr>
        <p:blipFill>
          <a:blip r:embed="rId3"/>
          <a:stretch>
            <a:fillRect/>
          </a:stretch>
        </p:blipFill>
        <p:spPr>
          <a:xfrm>
            <a:off x="-248723" y="12842127"/>
            <a:ext cx="24994485" cy="1117252"/>
          </a:xfrm>
          <a:prstGeom prst="rect">
            <a:avLst/>
          </a:prstGeom>
          <a:ln w="12700">
            <a:miter lim="400000"/>
          </a:ln>
        </p:spPr>
      </p:pic>
      <p:sp>
        <p:nvSpPr>
          <p:cNvPr id="129" name="Search"/>
          <p:cNvSpPr/>
          <p:nvPr/>
        </p:nvSpPr>
        <p:spPr>
          <a:xfrm rot="20394741" flipH="1">
            <a:off x="-2322953" y="894243"/>
            <a:ext cx="11928392" cy="13980707"/>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gradFill>
            <a:gsLst>
              <a:gs pos="0">
                <a:srgbClr val="D3B1AE"/>
              </a:gs>
              <a:gs pos="100000">
                <a:srgbClr val="BE4A73"/>
              </a:gs>
            </a:gsLst>
            <a:lin ang="968877"/>
          </a:gradFill>
          <a:ln w="12700">
            <a:miter lim="400000"/>
          </a:ln>
        </p:spPr>
        <p:txBody>
          <a:bodyPr lIns="101600" tIns="101600" rIns="101600" bIns="101600" anchor="ctr"/>
          <a:lstStyle/>
          <a:p>
            <a:pPr defTabSz="457200">
              <a:defRPr sz="1200">
                <a:solidFill>
                  <a:srgbClr val="FFFFFF"/>
                </a:solidFill>
                <a:latin typeface="Helvetica Neue"/>
                <a:ea typeface="Helvetica Neue"/>
                <a:cs typeface="Helvetica Neue"/>
                <a:sym typeface="Helvetica Neue"/>
              </a:defRPr>
            </a:pPr>
            <a:endParaRPr/>
          </a:p>
        </p:txBody>
      </p:sp>
      <p:pic>
        <p:nvPicPr>
          <p:cNvPr id="131" name="Image" descr="Image"/>
          <p:cNvPicPr>
            <a:picLocks noChangeAspect="1"/>
          </p:cNvPicPr>
          <p:nvPr/>
        </p:nvPicPr>
        <p:blipFill>
          <a:blip r:embed="rId4"/>
          <a:stretch>
            <a:fillRect/>
          </a:stretch>
        </p:blipFill>
        <p:spPr>
          <a:xfrm>
            <a:off x="5150295" y="9730626"/>
            <a:ext cx="3111501" cy="3111501"/>
          </a:xfrm>
          <a:prstGeom prst="rect">
            <a:avLst/>
          </a:prstGeom>
          <a:ln w="12700">
            <a:miter lim="400000"/>
          </a:ln>
        </p:spPr>
      </p:pic>
      <p:sp>
        <p:nvSpPr>
          <p:cNvPr id="128" name="STATUTORY NOTICE PERIODS…"/>
          <p:cNvSpPr/>
          <p:nvPr/>
        </p:nvSpPr>
        <p:spPr>
          <a:xfrm>
            <a:off x="15773176" y="7376378"/>
            <a:ext cx="8316347" cy="5610076"/>
          </a:xfrm>
          <a:prstGeom prst="roundRect">
            <a:avLst>
              <a:gd name="adj" fmla="val 14031"/>
            </a:avLst>
          </a:prstGeom>
          <a:solidFill>
            <a:srgbClr val="A3CEB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r>
              <a:rPr lang="en-GB" sz="2400" b="1" dirty="0">
                <a:solidFill>
                  <a:srgbClr val="000000"/>
                </a:solidFill>
                <a:latin typeface="Verdana"/>
                <a:ea typeface="Verdana"/>
              </a:rPr>
              <a:t>INDIVIDUAL RIGHTS</a:t>
            </a:r>
          </a:p>
          <a:p>
            <a:endParaRPr lang="en-GB" sz="2400" b="1" dirty="0">
              <a:solidFill>
                <a:srgbClr val="000000"/>
              </a:solidFill>
              <a:latin typeface="Verdana"/>
              <a:ea typeface="Verdana"/>
            </a:endParaRPr>
          </a:p>
          <a:p>
            <a:pPr algn="l"/>
            <a:r>
              <a:rPr lang="en-GB" sz="2400" dirty="0">
                <a:solidFill>
                  <a:srgbClr val="000000"/>
                </a:solidFill>
                <a:latin typeface="Verdana"/>
                <a:ea typeface="Verdana"/>
              </a:rPr>
              <a:t>Individual rights include the rights to:</a:t>
            </a:r>
          </a:p>
          <a:p>
            <a:pPr marL="342900" indent="-342900" algn="l">
              <a:buFont typeface="Arial" panose="020B0604020202020204" pitchFamily="34" charset="0"/>
              <a:buChar char="•"/>
            </a:pPr>
            <a:r>
              <a:rPr lang="en-GB" sz="2400" dirty="0">
                <a:solidFill>
                  <a:srgbClr val="000000"/>
                </a:solidFill>
                <a:latin typeface="Verdana"/>
                <a:ea typeface="Verdana"/>
              </a:rPr>
              <a:t>Be informed about how your data is being used</a:t>
            </a:r>
          </a:p>
          <a:p>
            <a:pPr marL="342900" indent="-342900" algn="l">
              <a:buFont typeface="Arial" panose="020B0604020202020204" pitchFamily="34" charset="0"/>
              <a:buChar char="•"/>
            </a:pPr>
            <a:r>
              <a:rPr lang="en-GB" sz="2400" dirty="0">
                <a:solidFill>
                  <a:srgbClr val="000000"/>
                </a:solidFill>
                <a:latin typeface="Verdana"/>
                <a:ea typeface="Verdana"/>
              </a:rPr>
              <a:t>Access personal data</a:t>
            </a:r>
          </a:p>
          <a:p>
            <a:pPr marL="342900" indent="-342900" algn="l">
              <a:buFont typeface="Arial" panose="020B0604020202020204" pitchFamily="34" charset="0"/>
              <a:buChar char="•"/>
            </a:pPr>
            <a:r>
              <a:rPr lang="en-GB" sz="2400" dirty="0">
                <a:solidFill>
                  <a:srgbClr val="000000"/>
                </a:solidFill>
                <a:latin typeface="Verdana"/>
                <a:ea typeface="Verdana"/>
              </a:rPr>
              <a:t>Have incorrect data updated</a:t>
            </a:r>
          </a:p>
          <a:p>
            <a:pPr marL="342900" indent="-342900" algn="l">
              <a:buFont typeface="Arial" panose="020B0604020202020204" pitchFamily="34" charset="0"/>
              <a:buChar char="•"/>
            </a:pPr>
            <a:r>
              <a:rPr lang="en-GB" sz="2400" dirty="0">
                <a:solidFill>
                  <a:srgbClr val="000000"/>
                </a:solidFill>
                <a:latin typeface="Verdana"/>
                <a:ea typeface="Verdana"/>
              </a:rPr>
              <a:t>Have data deleted (in certain circumstances)</a:t>
            </a:r>
          </a:p>
          <a:p>
            <a:pPr marL="342900" indent="-342900" algn="l">
              <a:buFont typeface="Arial" panose="020B0604020202020204" pitchFamily="34" charset="0"/>
              <a:buChar char="•"/>
            </a:pPr>
            <a:r>
              <a:rPr lang="en-GB" sz="2400" dirty="0">
                <a:solidFill>
                  <a:srgbClr val="000000"/>
                </a:solidFill>
                <a:latin typeface="Verdana"/>
                <a:ea typeface="Verdana"/>
              </a:rPr>
              <a:t>Limit or restrict the processing of your data (in certain circumstances)</a:t>
            </a:r>
          </a:p>
          <a:p>
            <a:pPr marL="342900" indent="-342900" algn="l">
              <a:buFont typeface="Arial" panose="020B0604020202020204" pitchFamily="34" charset="0"/>
              <a:buChar char="•"/>
            </a:pPr>
            <a:r>
              <a:rPr lang="en-GB" sz="2400" dirty="0">
                <a:solidFill>
                  <a:srgbClr val="000000"/>
                </a:solidFill>
                <a:latin typeface="Verdana"/>
                <a:ea typeface="Verdana"/>
              </a:rPr>
              <a:t>Data portability (allowing you to obtain and reuse your data for different services)</a:t>
            </a:r>
          </a:p>
          <a:p>
            <a:pPr marL="342900" indent="-342900" algn="l">
              <a:buFont typeface="Arial" panose="020B0604020202020204" pitchFamily="34" charset="0"/>
              <a:buChar char="•"/>
            </a:pPr>
            <a:r>
              <a:rPr lang="en-GB" sz="2400" dirty="0">
                <a:solidFill>
                  <a:srgbClr val="000000"/>
                </a:solidFill>
                <a:latin typeface="Verdana"/>
                <a:ea typeface="Verdana"/>
              </a:rPr>
              <a:t>Object to how your data is processed (in certain circumstances)</a:t>
            </a:r>
          </a:p>
          <a:p>
            <a:pPr algn="l"/>
            <a:endParaRPr lang="en-GB" sz="2400" dirty="0">
              <a:solidFill>
                <a:srgbClr val="000000"/>
              </a:solidFill>
              <a:latin typeface="Verdana"/>
              <a:ea typeface="Verdana"/>
            </a:endParaRPr>
          </a:p>
          <a:p>
            <a:pPr algn="l" defTabSz="457200">
              <a:defRPr sz="1800">
                <a:solidFill>
                  <a:srgbClr val="222222"/>
                </a:solidFill>
                <a:latin typeface="BebasNeue"/>
                <a:ea typeface="BebasNeue"/>
                <a:cs typeface="BebasNeue"/>
                <a:sym typeface="BebasNeue"/>
              </a:defRPr>
            </a:pPr>
            <a:endParaRPr dirty="0"/>
          </a:p>
          <a:p>
            <a:pPr defTabSz="457200">
              <a:lnSpc>
                <a:spcPct val="130000"/>
              </a:lnSpc>
              <a:defRPr sz="1800" b="1">
                <a:solidFill>
                  <a:srgbClr val="000000"/>
                </a:solidFill>
                <a:latin typeface="Verdana"/>
                <a:ea typeface="Verdana"/>
                <a:cs typeface="Verdana"/>
                <a:sym typeface="Verdana"/>
              </a:defRPr>
            </a:pPr>
            <a:endParaRPr dirty="0"/>
          </a:p>
          <a:p>
            <a:pPr algn="l" defTabSz="457200">
              <a:lnSpc>
                <a:spcPct val="130000"/>
              </a:lnSpc>
              <a:defRPr sz="1800">
                <a:solidFill>
                  <a:srgbClr val="000000"/>
                </a:solidFill>
                <a:latin typeface="Verdana"/>
                <a:ea typeface="Verdana"/>
                <a:cs typeface="Verdana"/>
                <a:sym typeface="Verdana"/>
              </a:defRPr>
            </a:pPr>
            <a:endParaRPr dirty="0"/>
          </a:p>
          <a:p>
            <a:pPr marL="457200" indent="-457200" algn="l" defTabSz="457200">
              <a:lnSpc>
                <a:spcPts val="3400"/>
              </a:lnSpc>
              <a:spcBef>
                <a:spcPts val="1200"/>
              </a:spcBef>
              <a:tabLst>
                <a:tab pos="139700" algn="l"/>
                <a:tab pos="457200" algn="l"/>
              </a:tabLst>
              <a:defRPr sz="1800">
                <a:solidFill>
                  <a:srgbClr val="222222"/>
                </a:solidFill>
                <a:latin typeface="Times"/>
                <a:ea typeface="Times"/>
                <a:cs typeface="Times"/>
                <a:sym typeface="Times"/>
              </a:defRPr>
            </a:pPr>
            <a:endParaRPr dirty="0"/>
          </a:p>
        </p:txBody>
      </p:sp>
      <p:sp>
        <p:nvSpPr>
          <p:cNvPr id="125" name="STATUTORY MINIMUM REDUNDANCY PAY…"/>
          <p:cNvSpPr/>
          <p:nvPr/>
        </p:nvSpPr>
        <p:spPr>
          <a:xfrm>
            <a:off x="8790424" y="7376378"/>
            <a:ext cx="6708432" cy="5610076"/>
          </a:xfrm>
          <a:prstGeom prst="roundRect">
            <a:avLst>
              <a:gd name="adj" fmla="val 13387"/>
            </a:avLst>
          </a:prstGeom>
          <a:solidFill>
            <a:srgbClr val="AAD1E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defTabSz="457200">
              <a:lnSpc>
                <a:spcPct val="120000"/>
              </a:lnSpc>
              <a:buSzPct val="100000"/>
              <a:defRPr sz="1800">
                <a:solidFill>
                  <a:srgbClr val="000000"/>
                </a:solidFill>
                <a:latin typeface="Verdana"/>
                <a:ea typeface="Verdana"/>
                <a:cs typeface="Verdana"/>
                <a:sym typeface="Verdana"/>
              </a:defRPr>
            </a:pPr>
            <a:r>
              <a:rPr lang="en-GB" sz="2400" b="1" dirty="0">
                <a:solidFill>
                  <a:srgbClr val="000000"/>
                </a:solidFill>
                <a:latin typeface="Verdana"/>
                <a:ea typeface="Verdana"/>
              </a:rPr>
              <a:t>SENSITIVE DATA</a:t>
            </a:r>
          </a:p>
          <a:p>
            <a:pPr defTabSz="457200">
              <a:lnSpc>
                <a:spcPct val="120000"/>
              </a:lnSpc>
              <a:buSzPct val="100000"/>
              <a:defRPr sz="1800">
                <a:solidFill>
                  <a:srgbClr val="000000"/>
                </a:solidFill>
                <a:latin typeface="Verdana"/>
                <a:ea typeface="Verdana"/>
                <a:cs typeface="Verdana"/>
                <a:sym typeface="Verdana"/>
              </a:defRPr>
            </a:pPr>
            <a:endParaRPr lang="en-GB" sz="2400" b="1" dirty="0">
              <a:solidFill>
                <a:srgbClr val="000000"/>
              </a:solidFill>
              <a:latin typeface="Verdana"/>
              <a:ea typeface="Verdana"/>
            </a:endParaRPr>
          </a:p>
          <a:p>
            <a:pPr algn="l" defTabSz="457200">
              <a:buSzPct val="100000"/>
              <a:defRPr sz="1800">
                <a:solidFill>
                  <a:srgbClr val="000000"/>
                </a:solidFill>
                <a:latin typeface="Verdana"/>
                <a:ea typeface="Verdana"/>
                <a:cs typeface="Verdana"/>
                <a:sym typeface="Verdana"/>
              </a:defRPr>
            </a:pPr>
            <a:r>
              <a:rPr lang="en-GB" sz="2400" dirty="0">
                <a:solidFill>
                  <a:srgbClr val="000000"/>
                </a:solidFill>
                <a:latin typeface="Verdana"/>
                <a:ea typeface="Verdana"/>
              </a:rPr>
              <a:t>There is stronger legal protection for sensitive information which is also known as special category data, such as: Race, Ethnic Background, Political Opinions, Religious Beliefs, Trade Union Membership, Genetics or Biometrics (where used for identification), Health, Sex Life or Orientation, Criminal Record or Alleged Criminal Activity.</a:t>
            </a:r>
          </a:p>
          <a:p>
            <a:pPr algn="l" defTabSz="457200">
              <a:lnSpc>
                <a:spcPct val="120000"/>
              </a:lnSpc>
              <a:buSzPct val="100000"/>
              <a:defRPr sz="1800">
                <a:solidFill>
                  <a:srgbClr val="000000"/>
                </a:solidFill>
                <a:latin typeface="Verdana"/>
                <a:ea typeface="Verdana"/>
                <a:cs typeface="Verdana"/>
                <a:sym typeface="Verdana"/>
              </a:defRPr>
            </a:pPr>
            <a:br>
              <a:rPr sz="2000" dirty="0"/>
            </a:br>
            <a:endParaRPr sz="2000" dirty="0"/>
          </a:p>
          <a:p>
            <a:pPr marL="457200" indent="-457200" algn="l" defTabSz="457200">
              <a:lnSpc>
                <a:spcPct val="120000"/>
              </a:lnSpc>
              <a:spcBef>
                <a:spcPts val="1200"/>
              </a:spcBef>
              <a:tabLst>
                <a:tab pos="139700" algn="l"/>
                <a:tab pos="457200" algn="l"/>
              </a:tabLst>
              <a:defRPr sz="1800">
                <a:solidFill>
                  <a:srgbClr val="000000"/>
                </a:solidFill>
                <a:latin typeface="Times"/>
                <a:ea typeface="Times"/>
                <a:cs typeface="Times"/>
                <a:sym typeface="Times"/>
              </a:defRPr>
            </a:pPr>
            <a:endParaRPr dirty="0"/>
          </a:p>
        </p:txBody>
      </p:sp>
      <p:sp>
        <p:nvSpPr>
          <p:cNvPr id="16" name="2. FIXED TERM…">
            <a:extLst>
              <a:ext uri="{FF2B5EF4-FFF2-40B4-BE49-F238E27FC236}">
                <a16:creationId xmlns:a16="http://schemas.microsoft.com/office/drawing/2014/main" id="{3F727A64-8C82-4E10-A652-7543355FA1DB}"/>
              </a:ext>
            </a:extLst>
          </p:cNvPr>
          <p:cNvSpPr/>
          <p:nvPr/>
        </p:nvSpPr>
        <p:spPr>
          <a:xfrm>
            <a:off x="105287" y="12986454"/>
            <a:ext cx="12143232" cy="665811"/>
          </a:xfrm>
          <a:prstGeom prst="roundRect">
            <a:avLst>
              <a:gd name="adj" fmla="val 4997"/>
            </a:avLst>
          </a:prstGeom>
          <a:solidFill>
            <a:srgbClr val="71C0B0"/>
          </a:solidFill>
          <a:ln w="38100">
            <a:solidFill>
              <a:srgbClr val="0F6B8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1600" tIns="101600" rIns="101600" bIns="101600" anchor="ctr"/>
          <a:lstStyle/>
          <a:p>
            <a:pPr defTabSz="457200">
              <a:lnSpc>
                <a:spcPct val="130000"/>
              </a:lnSpc>
              <a:defRPr sz="1800" b="1">
                <a:solidFill>
                  <a:srgbClr val="000000"/>
                </a:solidFill>
                <a:latin typeface="Verdana"/>
                <a:ea typeface="Verdana"/>
                <a:cs typeface="Verdana"/>
                <a:sym typeface="Verdana"/>
              </a:defRPr>
            </a:pPr>
            <a:r>
              <a:rPr lang="en-GB" sz="2800" dirty="0">
                <a:solidFill>
                  <a:schemeClr val="bg2"/>
                </a:solidFill>
              </a:rPr>
              <a:t>For further details call 747559 or email becky@hrnow.je</a:t>
            </a:r>
            <a:endParaRPr sz="2800" dirty="0">
              <a:solidFill>
                <a:schemeClr val="bg2"/>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ONSULTATION…"/>
          <p:cNvSpPr/>
          <p:nvPr/>
        </p:nvSpPr>
        <p:spPr>
          <a:xfrm>
            <a:off x="246327" y="1305553"/>
            <a:ext cx="12879308" cy="5405989"/>
          </a:xfrm>
          <a:prstGeom prst="roundRect">
            <a:avLst>
              <a:gd name="adj" fmla="val 14178"/>
            </a:avLst>
          </a:prstGeom>
          <a:solidFill>
            <a:srgbClr val="5EA3A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defTabSz="457200">
              <a:lnSpc>
                <a:spcPct val="120000"/>
              </a:lnSpc>
              <a:defRPr sz="1800" b="1">
                <a:solidFill>
                  <a:srgbClr val="000000"/>
                </a:solidFill>
                <a:latin typeface="Verdana"/>
                <a:ea typeface="Verdana"/>
                <a:cs typeface="Verdana"/>
                <a:sym typeface="Verdana"/>
              </a:defRPr>
            </a:pPr>
            <a:r>
              <a:rPr lang="en-GB" sz="1800" dirty="0"/>
              <a:t>EMPLOYER’S PERSPECTIVE</a:t>
            </a:r>
          </a:p>
          <a:p>
            <a:pPr defTabSz="457200">
              <a:lnSpc>
                <a:spcPct val="120000"/>
              </a:lnSpc>
              <a:defRPr sz="1800" b="1">
                <a:solidFill>
                  <a:srgbClr val="000000"/>
                </a:solidFill>
                <a:latin typeface="Verdana"/>
                <a:ea typeface="Verdana"/>
                <a:cs typeface="Verdana"/>
                <a:sym typeface="Verdana"/>
              </a:defRPr>
            </a:pPr>
            <a:r>
              <a:rPr lang="en-GB" dirty="0"/>
              <a:t>CONSIDERATIONS WHEN WORKING AWAY FROM THE OFFICE</a:t>
            </a:r>
          </a:p>
          <a:p>
            <a:pPr defTabSz="457200">
              <a:lnSpc>
                <a:spcPct val="120000"/>
              </a:lnSpc>
              <a:defRPr sz="1800" b="1">
                <a:solidFill>
                  <a:srgbClr val="000000"/>
                </a:solidFill>
                <a:latin typeface="Verdana"/>
                <a:ea typeface="Verdana"/>
                <a:cs typeface="Verdana"/>
                <a:sym typeface="Verdana"/>
              </a:defRPr>
            </a:pPr>
            <a:endParaRPr lang="en-GB" sz="1800" u="sng" dirty="0"/>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Make sure you have a SAR policy that everyone can access, regardless where they are working</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Data must be kept organised, saved and destroyed in the correct way.</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Train employees on Data Protection and remind them of their duties regularly</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Make sure you have employee’s consent on what data you keep and how you will use it </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Make sure employees are aware of the data privacy and confidentiality policies</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Continue to ensure retention policies are adhered to, even when working remotely </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Provide work laptops and phones where possible, with the correct security enabled features</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Have a clear remote working policy which covers any additional data protection elements you have in place</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Consider logging what documents have left the office.</a:t>
            </a:r>
          </a:p>
          <a:p>
            <a:pPr marL="285750" indent="-285750" algn="l" defTabSz="457200">
              <a:lnSpc>
                <a:spcPct val="120000"/>
              </a:lnSpc>
              <a:buFont typeface="Arial" panose="020B0604020202020204" pitchFamily="34" charset="0"/>
              <a:buChar char="•"/>
              <a:defRPr sz="1800" b="1">
                <a:solidFill>
                  <a:srgbClr val="000000"/>
                </a:solidFill>
                <a:latin typeface="Verdana"/>
                <a:ea typeface="Verdana"/>
                <a:cs typeface="Verdana"/>
                <a:sym typeface="Verdana"/>
              </a:defRPr>
            </a:pPr>
            <a:endParaRPr lang="en-GB" sz="1800" dirty="0"/>
          </a:p>
          <a:p>
            <a:pPr marL="285750" indent="-285750" algn="l" defTabSz="457200">
              <a:lnSpc>
                <a:spcPct val="120000"/>
              </a:lnSpc>
              <a:buFont typeface="Arial" panose="020B0604020202020204" pitchFamily="34" charset="0"/>
              <a:buChar char="•"/>
              <a:defRPr sz="1800" b="1">
                <a:solidFill>
                  <a:srgbClr val="000000"/>
                </a:solidFill>
                <a:latin typeface="Verdana"/>
                <a:ea typeface="Verdana"/>
                <a:cs typeface="Verdana"/>
                <a:sym typeface="Verdana"/>
              </a:defRPr>
            </a:pPr>
            <a:endParaRPr lang="en-GB" sz="1600" dirty="0"/>
          </a:p>
          <a:p>
            <a:pPr marL="285750" indent="-285750" algn="l" defTabSz="457200">
              <a:lnSpc>
                <a:spcPct val="120000"/>
              </a:lnSpc>
              <a:buFont typeface="Arial" panose="020B0604020202020204" pitchFamily="34" charset="0"/>
              <a:buChar char="•"/>
              <a:defRPr sz="1800" b="1">
                <a:solidFill>
                  <a:srgbClr val="000000"/>
                </a:solidFill>
                <a:latin typeface="Verdana"/>
                <a:ea typeface="Verdana"/>
                <a:cs typeface="Verdana"/>
                <a:sym typeface="Verdana"/>
              </a:defRPr>
            </a:pPr>
            <a:endParaRPr dirty="0"/>
          </a:p>
        </p:txBody>
      </p:sp>
      <p:sp>
        <p:nvSpPr>
          <p:cNvPr id="137" name="Rounded Rectangle"/>
          <p:cNvSpPr/>
          <p:nvPr/>
        </p:nvSpPr>
        <p:spPr>
          <a:xfrm>
            <a:off x="17631931" y="1601517"/>
            <a:ext cx="5222180" cy="5382113"/>
          </a:xfrm>
          <a:prstGeom prst="roundRect">
            <a:avLst>
              <a:gd name="adj" fmla="val 12275"/>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algn="l" defTabSz="457200">
              <a:lnSpc>
                <a:spcPct val="120000"/>
              </a:lnSpc>
              <a:defRPr sz="1800">
                <a:solidFill>
                  <a:srgbClr val="000000"/>
                </a:solidFill>
                <a:latin typeface="Verdana"/>
                <a:ea typeface="Verdana"/>
                <a:cs typeface="Verdana"/>
                <a:sym typeface="Verdana"/>
              </a:defRPr>
            </a:pPr>
            <a:endParaRPr/>
          </a:p>
          <a:p>
            <a:pPr defTabSz="457200">
              <a:lnSpc>
                <a:spcPct val="120000"/>
              </a:lnSpc>
              <a:defRPr sz="1800" b="1">
                <a:solidFill>
                  <a:srgbClr val="000000"/>
                </a:solidFill>
                <a:latin typeface="Verdana"/>
                <a:ea typeface="Verdana"/>
                <a:cs typeface="Verdana"/>
                <a:sym typeface="Verdana"/>
              </a:defRPr>
            </a:pPr>
            <a:endParaRPr/>
          </a:p>
          <a:p>
            <a:pPr algn="l" defTabSz="457200">
              <a:lnSpc>
                <a:spcPct val="120000"/>
              </a:lnSpc>
              <a:defRPr sz="1800">
                <a:solidFill>
                  <a:srgbClr val="000000"/>
                </a:solidFill>
                <a:latin typeface="Verdana"/>
                <a:ea typeface="Verdana"/>
                <a:cs typeface="Verdana"/>
                <a:sym typeface="Verdana"/>
              </a:defRPr>
            </a:pPr>
            <a:br/>
            <a:endParaRPr/>
          </a:p>
          <a:p>
            <a:pPr marL="457200" indent="-457200" algn="l" defTabSz="457200">
              <a:lnSpc>
                <a:spcPct val="120000"/>
              </a:lnSpc>
              <a:spcBef>
                <a:spcPts val="1200"/>
              </a:spcBef>
              <a:tabLst>
                <a:tab pos="139700" algn="l"/>
                <a:tab pos="457200" algn="l"/>
              </a:tabLst>
              <a:defRPr sz="1800">
                <a:solidFill>
                  <a:srgbClr val="222222"/>
                </a:solidFill>
                <a:latin typeface="Times"/>
                <a:ea typeface="Times"/>
                <a:cs typeface="Times"/>
                <a:sym typeface="Times"/>
              </a:defRPr>
            </a:pPr>
            <a:endParaRPr/>
          </a:p>
        </p:txBody>
      </p:sp>
      <p:sp>
        <p:nvSpPr>
          <p:cNvPr id="139" name="OTHER CONSIDERATIONS…"/>
          <p:cNvSpPr/>
          <p:nvPr/>
        </p:nvSpPr>
        <p:spPr>
          <a:xfrm>
            <a:off x="16329187" y="7460014"/>
            <a:ext cx="5456173" cy="5382113"/>
          </a:xfrm>
          <a:prstGeom prst="roundRect">
            <a:avLst>
              <a:gd name="adj" fmla="val 12770"/>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defTabSz="457200">
              <a:lnSpc>
                <a:spcPct val="120000"/>
              </a:lnSpc>
              <a:defRPr sz="1800" b="1">
                <a:solidFill>
                  <a:srgbClr val="000000"/>
                </a:solidFill>
                <a:latin typeface="Verdana"/>
                <a:ea typeface="Verdana"/>
                <a:cs typeface="Verdana"/>
                <a:sym typeface="Verdana"/>
              </a:defRPr>
            </a:pPr>
            <a:r>
              <a:rPr lang="en-GB" sz="2400" dirty="0"/>
              <a:t>KEY THINGS TO TAKE AWAY:</a:t>
            </a:r>
            <a:endParaRPr sz="2400" dirty="0"/>
          </a:p>
          <a:p>
            <a:pPr marL="228599" indent="-228599" defTabSz="457200">
              <a:lnSpc>
                <a:spcPct val="120000"/>
              </a:lnSpc>
              <a:buSzPct val="100000"/>
              <a:buChar char="•"/>
              <a:defRPr sz="1800">
                <a:solidFill>
                  <a:srgbClr val="000000"/>
                </a:solidFill>
                <a:latin typeface="Verdana"/>
                <a:ea typeface="Verdana"/>
                <a:cs typeface="Verdana"/>
                <a:sym typeface="Verdana"/>
              </a:defRPr>
            </a:pPr>
            <a:r>
              <a:rPr lang="en-GB" sz="2400" dirty="0"/>
              <a:t>Data protection principles apply where ever you work</a:t>
            </a:r>
          </a:p>
          <a:p>
            <a:pPr marL="228599" indent="-228599" defTabSz="457200">
              <a:lnSpc>
                <a:spcPct val="120000"/>
              </a:lnSpc>
              <a:buSzPct val="100000"/>
              <a:buChar char="•"/>
              <a:defRPr sz="1800">
                <a:solidFill>
                  <a:srgbClr val="000000"/>
                </a:solidFill>
                <a:latin typeface="Verdana"/>
                <a:ea typeface="Verdana"/>
                <a:cs typeface="Verdana"/>
                <a:sym typeface="Verdana"/>
              </a:defRPr>
            </a:pPr>
            <a:r>
              <a:rPr lang="en-GB" sz="2400" dirty="0"/>
              <a:t>Have a clear Data Protection policy in place and refresh</a:t>
            </a:r>
          </a:p>
          <a:p>
            <a:pPr marL="228599" indent="-228599" defTabSz="457200">
              <a:lnSpc>
                <a:spcPct val="120000"/>
              </a:lnSpc>
              <a:buSzPct val="100000"/>
              <a:buChar char="•"/>
              <a:defRPr sz="1800">
                <a:solidFill>
                  <a:srgbClr val="000000"/>
                </a:solidFill>
                <a:latin typeface="Verdana"/>
                <a:ea typeface="Verdana"/>
                <a:cs typeface="Verdana"/>
                <a:sym typeface="Verdana"/>
              </a:defRPr>
            </a:pPr>
            <a:r>
              <a:rPr lang="en-GB" sz="2400" dirty="0"/>
              <a:t>Train employees regularly on what is acceptable and any new updates</a:t>
            </a:r>
          </a:p>
          <a:p>
            <a:pPr marL="228599" indent="-228599" defTabSz="457200">
              <a:lnSpc>
                <a:spcPct val="120000"/>
              </a:lnSpc>
              <a:buSzPct val="100000"/>
              <a:buChar char="•"/>
              <a:defRPr sz="1800">
                <a:solidFill>
                  <a:srgbClr val="000000"/>
                </a:solidFill>
                <a:latin typeface="Verdana"/>
                <a:ea typeface="Verdana"/>
                <a:cs typeface="Verdana"/>
                <a:sym typeface="Verdana"/>
              </a:defRPr>
            </a:pPr>
            <a:r>
              <a:rPr lang="en-GB" sz="2400" dirty="0"/>
              <a:t>Don’t ignore SARs, action them immediately </a:t>
            </a:r>
            <a:br>
              <a:rPr sz="2400" dirty="0"/>
            </a:br>
            <a:endParaRPr sz="2400" dirty="0"/>
          </a:p>
          <a:p>
            <a:pPr marL="457200" indent="-457200" algn="l" defTabSz="457200">
              <a:lnSpc>
                <a:spcPct val="120000"/>
              </a:lnSpc>
              <a:spcBef>
                <a:spcPts val="1200"/>
              </a:spcBef>
              <a:tabLst>
                <a:tab pos="139700" algn="l"/>
                <a:tab pos="457200" algn="l"/>
              </a:tabLst>
              <a:defRPr sz="1800">
                <a:solidFill>
                  <a:srgbClr val="222222"/>
                </a:solidFill>
                <a:latin typeface="Times"/>
                <a:ea typeface="Times"/>
                <a:cs typeface="Times"/>
                <a:sym typeface="Times"/>
              </a:defRPr>
            </a:pPr>
            <a:endParaRPr dirty="0"/>
          </a:p>
        </p:txBody>
      </p:sp>
      <p:pic>
        <p:nvPicPr>
          <p:cNvPr id="140" name="Screenshot 2019-06-19 at 12.04.48.png" descr="Screenshot 2019-06-19 at 12.04.48.png"/>
          <p:cNvPicPr>
            <a:picLocks noChangeAspect="1"/>
          </p:cNvPicPr>
          <p:nvPr/>
        </p:nvPicPr>
        <p:blipFill>
          <a:blip r:embed="rId2"/>
          <a:stretch>
            <a:fillRect/>
          </a:stretch>
        </p:blipFill>
        <p:spPr>
          <a:xfrm>
            <a:off x="-248723" y="12842127"/>
            <a:ext cx="24994485" cy="1117252"/>
          </a:xfrm>
          <a:prstGeom prst="rect">
            <a:avLst/>
          </a:prstGeom>
          <a:ln w="12700">
            <a:miter lim="400000"/>
          </a:ln>
        </p:spPr>
      </p:pic>
      <p:pic>
        <p:nvPicPr>
          <p:cNvPr id="143" name="Screenshot 2019-06-19 at 12.03.21.png" descr="Screenshot 2019-06-19 at 12.03.21.png"/>
          <p:cNvPicPr>
            <a:picLocks noChangeAspect="1"/>
          </p:cNvPicPr>
          <p:nvPr/>
        </p:nvPicPr>
        <p:blipFill rotWithShape="1">
          <a:blip r:embed="rId3"/>
          <a:srcRect r="10940"/>
          <a:stretch/>
        </p:blipFill>
        <p:spPr>
          <a:xfrm>
            <a:off x="14277806" y="387620"/>
            <a:ext cx="9261677" cy="656269"/>
          </a:xfrm>
          <a:prstGeom prst="rect">
            <a:avLst/>
          </a:prstGeom>
          <a:ln w="12700" cap="flat">
            <a:noFill/>
            <a:miter lim="400000"/>
          </a:ln>
          <a:effectLst/>
        </p:spPr>
      </p:pic>
      <p:sp>
        <p:nvSpPr>
          <p:cNvPr id="148" name="@Copyright.…"/>
          <p:cNvSpPr txBox="1"/>
          <p:nvPr/>
        </p:nvSpPr>
        <p:spPr>
          <a:xfrm>
            <a:off x="23241288" y="12924519"/>
            <a:ext cx="2723152" cy="1193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20000"/>
              </a:lnSpc>
              <a:defRPr sz="1200">
                <a:solidFill>
                  <a:srgbClr val="000000"/>
                </a:solidFill>
                <a:latin typeface="Verdana"/>
                <a:ea typeface="Verdana"/>
                <a:cs typeface="Verdana"/>
                <a:sym typeface="Verdana"/>
              </a:defRPr>
            </a:pPr>
            <a:r>
              <a:t>@Copyright.</a:t>
            </a:r>
          </a:p>
          <a:p>
            <a:pPr algn="l" defTabSz="457200">
              <a:lnSpc>
                <a:spcPct val="120000"/>
              </a:lnSpc>
              <a:defRPr sz="1200">
                <a:solidFill>
                  <a:srgbClr val="000000"/>
                </a:solidFill>
                <a:latin typeface="Verdana"/>
                <a:ea typeface="Verdana"/>
                <a:cs typeface="Verdana"/>
                <a:sym typeface="Verdana"/>
              </a:defRPr>
            </a:pPr>
            <a:r>
              <a:t>HRNow ltd. </a:t>
            </a:r>
          </a:p>
          <a:p>
            <a:pPr algn="l" defTabSz="457200">
              <a:lnSpc>
                <a:spcPct val="120000"/>
              </a:lnSpc>
              <a:defRPr sz="1200">
                <a:solidFill>
                  <a:srgbClr val="000000"/>
                </a:solidFill>
                <a:latin typeface="Verdana"/>
                <a:ea typeface="Verdana"/>
                <a:cs typeface="Verdana"/>
                <a:sym typeface="Verdana"/>
              </a:defRPr>
            </a:pPr>
            <a:r>
              <a:t>July 2019</a:t>
            </a:r>
            <a:br/>
            <a:endParaRPr/>
          </a:p>
        </p:txBody>
      </p:sp>
      <p:sp>
        <p:nvSpPr>
          <p:cNvPr id="31" name="2. FIXED TERM…">
            <a:extLst>
              <a:ext uri="{FF2B5EF4-FFF2-40B4-BE49-F238E27FC236}">
                <a16:creationId xmlns:a16="http://schemas.microsoft.com/office/drawing/2014/main" id="{20BAA116-F36E-4ABB-A3E8-AC372F429EB3}"/>
              </a:ext>
            </a:extLst>
          </p:cNvPr>
          <p:cNvSpPr/>
          <p:nvPr/>
        </p:nvSpPr>
        <p:spPr>
          <a:xfrm>
            <a:off x="982403" y="12962663"/>
            <a:ext cx="12143232" cy="665811"/>
          </a:xfrm>
          <a:prstGeom prst="roundRect">
            <a:avLst>
              <a:gd name="adj" fmla="val 4997"/>
            </a:avLst>
          </a:prstGeom>
          <a:solidFill>
            <a:srgbClr val="71C0B0"/>
          </a:solidFill>
          <a:ln w="38100">
            <a:solidFill>
              <a:srgbClr val="0F6B8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1600" tIns="101600" rIns="101600" bIns="101600" anchor="ctr"/>
          <a:lstStyle/>
          <a:p>
            <a:pPr defTabSz="457200">
              <a:lnSpc>
                <a:spcPct val="130000"/>
              </a:lnSpc>
              <a:defRPr sz="1800" b="1">
                <a:solidFill>
                  <a:srgbClr val="000000"/>
                </a:solidFill>
                <a:latin typeface="Verdana"/>
                <a:ea typeface="Verdana"/>
                <a:cs typeface="Verdana"/>
                <a:sym typeface="Verdana"/>
              </a:defRPr>
            </a:pPr>
            <a:r>
              <a:rPr lang="en-GB" sz="2800" dirty="0">
                <a:solidFill>
                  <a:schemeClr val="bg2"/>
                </a:solidFill>
              </a:rPr>
              <a:t>For further details call 747559 or email becky@hrnow.je</a:t>
            </a:r>
            <a:endParaRPr sz="2800" dirty="0">
              <a:solidFill>
                <a:schemeClr val="bg2"/>
              </a:solidFill>
            </a:endParaRPr>
          </a:p>
        </p:txBody>
      </p:sp>
      <p:sp>
        <p:nvSpPr>
          <p:cNvPr id="24" name="CONSULTATION…">
            <a:extLst>
              <a:ext uri="{FF2B5EF4-FFF2-40B4-BE49-F238E27FC236}">
                <a16:creationId xmlns:a16="http://schemas.microsoft.com/office/drawing/2014/main" id="{0A4232FE-19AE-4752-BFAA-F81311E8283C}"/>
              </a:ext>
            </a:extLst>
          </p:cNvPr>
          <p:cNvSpPr/>
          <p:nvPr/>
        </p:nvSpPr>
        <p:spPr>
          <a:xfrm>
            <a:off x="246327" y="7004458"/>
            <a:ext cx="13222038" cy="5382113"/>
          </a:xfrm>
          <a:prstGeom prst="roundRect">
            <a:avLst>
              <a:gd name="adj" fmla="val 14178"/>
            </a:avLst>
          </a:prstGeom>
          <a:solidFill>
            <a:srgbClr val="5EA3A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defTabSz="457200">
              <a:lnSpc>
                <a:spcPct val="120000"/>
              </a:lnSpc>
              <a:defRPr sz="1800" b="1">
                <a:solidFill>
                  <a:srgbClr val="000000"/>
                </a:solidFill>
                <a:latin typeface="Verdana"/>
                <a:ea typeface="Verdana"/>
                <a:cs typeface="Verdana"/>
                <a:sym typeface="Verdana"/>
              </a:defRPr>
            </a:pPr>
            <a:r>
              <a:rPr lang="en-GB" sz="1800" dirty="0"/>
              <a:t>EMPLOYEE’S PERSPECTIVE </a:t>
            </a:r>
          </a:p>
          <a:p>
            <a:pPr defTabSz="457200">
              <a:lnSpc>
                <a:spcPct val="120000"/>
              </a:lnSpc>
              <a:defRPr sz="1800" b="1">
                <a:solidFill>
                  <a:srgbClr val="000000"/>
                </a:solidFill>
                <a:latin typeface="Verdana"/>
                <a:ea typeface="Verdana"/>
                <a:cs typeface="Verdana"/>
                <a:sym typeface="Verdana"/>
              </a:defRPr>
            </a:pPr>
            <a:r>
              <a:rPr lang="en-GB" dirty="0"/>
              <a:t>CONSIDERATIONS WHEN WORKING REMOTELY</a:t>
            </a:r>
          </a:p>
          <a:p>
            <a:pPr defTabSz="457200">
              <a:lnSpc>
                <a:spcPct val="120000"/>
              </a:lnSpc>
              <a:defRPr sz="1800" b="1">
                <a:solidFill>
                  <a:srgbClr val="000000"/>
                </a:solidFill>
                <a:latin typeface="Verdana"/>
                <a:ea typeface="Verdana"/>
                <a:cs typeface="Verdana"/>
                <a:sym typeface="Verdana"/>
              </a:defRPr>
            </a:pPr>
            <a:endParaRPr lang="en-GB" sz="2000" dirty="0"/>
          </a:p>
          <a:p>
            <a:pPr marL="342900" lvl="0" indent="-342900" algn="l">
              <a:buFont typeface="Arial" panose="020B0604020202020204" pitchFamily="34" charset="0"/>
              <a:buChar char="•"/>
            </a:pPr>
            <a:r>
              <a:rPr lang="en-GB" sz="2000" dirty="0">
                <a:solidFill>
                  <a:srgbClr val="000000"/>
                </a:solidFill>
                <a:latin typeface="Verdana"/>
                <a:ea typeface="Verdana"/>
              </a:rPr>
              <a:t>Ensure personal data is secure; at home it must be secure and PCs locked when employees are not at their desks</a:t>
            </a:r>
          </a:p>
          <a:p>
            <a:pPr marL="342900" lvl="0" indent="-342900" algn="l">
              <a:buFont typeface="Arial" panose="020B0604020202020204" pitchFamily="34" charset="0"/>
              <a:buChar char="•"/>
            </a:pPr>
            <a:r>
              <a:rPr lang="en-GB" sz="2000" dirty="0">
                <a:solidFill>
                  <a:srgbClr val="000000"/>
                </a:solidFill>
                <a:latin typeface="Verdana"/>
                <a:ea typeface="Verdana"/>
              </a:rPr>
              <a:t>Be careful who is listening, switch off Alexa!</a:t>
            </a:r>
          </a:p>
          <a:p>
            <a:pPr marL="342900" lvl="0" indent="-342900" algn="l">
              <a:buFont typeface="Arial" panose="020B0604020202020204" pitchFamily="34" charset="0"/>
              <a:buChar char="•"/>
            </a:pPr>
            <a:r>
              <a:rPr lang="en-GB" sz="2000" dirty="0">
                <a:solidFill>
                  <a:srgbClr val="000000"/>
                </a:solidFill>
                <a:latin typeface="Verdana"/>
                <a:ea typeface="Verdana"/>
              </a:rPr>
              <a:t>Don’t put anything on email that you wouldn’t put on in the office – remember all systems are trackable and discoverable in a SAR</a:t>
            </a:r>
          </a:p>
          <a:p>
            <a:pPr marL="342900" lvl="0" indent="-342900" algn="l">
              <a:buFont typeface="Arial" panose="020B0604020202020204" pitchFamily="34" charset="0"/>
              <a:buChar char="•"/>
            </a:pPr>
            <a:r>
              <a:rPr lang="en-GB" sz="2000" dirty="0">
                <a:solidFill>
                  <a:srgbClr val="000000"/>
                </a:solidFill>
                <a:latin typeface="Verdana"/>
                <a:ea typeface="Verdana"/>
              </a:rPr>
              <a:t>Keep all paperwork and shred it when back in the office </a:t>
            </a:r>
          </a:p>
          <a:p>
            <a:pPr marL="342900" lvl="0" indent="-342900" algn="l">
              <a:buFont typeface="Arial" panose="020B0604020202020204" pitchFamily="34" charset="0"/>
              <a:buChar char="•"/>
            </a:pPr>
            <a:r>
              <a:rPr lang="en-GB" sz="2000" dirty="0">
                <a:solidFill>
                  <a:srgbClr val="000000"/>
                </a:solidFill>
                <a:latin typeface="Verdana"/>
                <a:ea typeface="Verdana"/>
              </a:rPr>
              <a:t>Use secure </a:t>
            </a:r>
            <a:r>
              <a:rPr lang="en-GB" sz="2000" dirty="0" err="1">
                <a:solidFill>
                  <a:srgbClr val="000000"/>
                </a:solidFill>
                <a:latin typeface="Verdana"/>
                <a:ea typeface="Verdana"/>
              </a:rPr>
              <a:t>Wifi</a:t>
            </a:r>
            <a:endParaRPr lang="en-GB" sz="2000" dirty="0">
              <a:solidFill>
                <a:srgbClr val="000000"/>
              </a:solidFill>
              <a:latin typeface="Verdana"/>
              <a:ea typeface="Verdana"/>
            </a:endParaRPr>
          </a:p>
          <a:p>
            <a:pPr marL="342900" lvl="0" indent="-342900" algn="l">
              <a:buFont typeface="Arial" panose="020B0604020202020204" pitchFamily="34" charset="0"/>
              <a:buChar char="•"/>
            </a:pPr>
            <a:r>
              <a:rPr lang="en-GB" sz="2000" dirty="0">
                <a:solidFill>
                  <a:srgbClr val="000000"/>
                </a:solidFill>
                <a:latin typeface="Verdana"/>
                <a:ea typeface="Verdana"/>
              </a:rPr>
              <a:t>Use the appropriate and approved software</a:t>
            </a:r>
          </a:p>
          <a:p>
            <a:pPr marL="342900" lvl="0" indent="-342900" algn="l">
              <a:buFont typeface="Arial" panose="020B0604020202020204" pitchFamily="34" charset="0"/>
              <a:buChar char="•"/>
            </a:pPr>
            <a:r>
              <a:rPr lang="en-GB" sz="2000" dirty="0">
                <a:solidFill>
                  <a:srgbClr val="000000"/>
                </a:solidFill>
                <a:latin typeface="Verdana"/>
                <a:ea typeface="Verdana"/>
              </a:rPr>
              <a:t>Lock information away so members of the household can not see it</a:t>
            </a:r>
          </a:p>
          <a:p>
            <a:pPr marL="342900" lvl="0" indent="-342900" algn="l">
              <a:buFont typeface="Arial" panose="020B0604020202020204" pitchFamily="34" charset="0"/>
              <a:buChar char="•"/>
            </a:pPr>
            <a:r>
              <a:rPr lang="en-GB" sz="2000" dirty="0">
                <a:solidFill>
                  <a:srgbClr val="000000"/>
                </a:solidFill>
                <a:latin typeface="Verdana"/>
                <a:ea typeface="Verdana"/>
              </a:rPr>
              <a:t>Do not share comments about people, even if Covid-19 is confirmed or suspected (medical conditions are classed as sensitive data and should never be discussed)</a:t>
            </a:r>
          </a:p>
          <a:p>
            <a:pPr marL="285750" indent="-285750" algn="l" defTabSz="457200">
              <a:lnSpc>
                <a:spcPct val="120000"/>
              </a:lnSpc>
              <a:buFont typeface="Arial" panose="020B0604020202020204" pitchFamily="34" charset="0"/>
              <a:buChar char="•"/>
              <a:defRPr sz="1800" b="1">
                <a:solidFill>
                  <a:srgbClr val="000000"/>
                </a:solidFill>
                <a:latin typeface="Verdana"/>
                <a:ea typeface="Verdana"/>
                <a:cs typeface="Verdana"/>
                <a:sym typeface="Verdana"/>
              </a:defRPr>
            </a:pPr>
            <a:endParaRPr lang="en-GB" sz="2000" dirty="0">
              <a:solidFill>
                <a:srgbClr val="000000"/>
              </a:solidFill>
              <a:latin typeface="Verdana"/>
              <a:ea typeface="Verdana"/>
            </a:endParaRPr>
          </a:p>
          <a:p>
            <a:pPr marL="285750" indent="-285750" algn="l" defTabSz="457200">
              <a:lnSpc>
                <a:spcPct val="120000"/>
              </a:lnSpc>
              <a:buFont typeface="Arial" panose="020B0604020202020204" pitchFamily="34" charset="0"/>
              <a:buChar char="•"/>
              <a:defRPr sz="1800" b="1">
                <a:solidFill>
                  <a:srgbClr val="000000"/>
                </a:solidFill>
                <a:latin typeface="Verdana"/>
                <a:ea typeface="Verdana"/>
                <a:cs typeface="Verdana"/>
                <a:sym typeface="Verdana"/>
              </a:defRPr>
            </a:pPr>
            <a:endParaRPr dirty="0"/>
          </a:p>
        </p:txBody>
      </p:sp>
      <p:pic>
        <p:nvPicPr>
          <p:cNvPr id="133" name="Screenshot 2019-06-19 at 12.03.33.png" descr="Screenshot 2019-06-19 at 12.03.33.png"/>
          <p:cNvPicPr>
            <a:picLocks noChangeAspect="1"/>
          </p:cNvPicPr>
          <p:nvPr/>
        </p:nvPicPr>
        <p:blipFill>
          <a:blip r:embed="rId4"/>
          <a:srcRect l="20620" t="917" r="14296" b="11698"/>
          <a:stretch>
            <a:fillRect/>
          </a:stretch>
        </p:blipFill>
        <p:spPr>
          <a:xfrm>
            <a:off x="3224110" y="349271"/>
            <a:ext cx="6923742" cy="570012"/>
          </a:xfrm>
          <a:prstGeom prst="rect">
            <a:avLst/>
          </a:prstGeom>
          <a:ln w="12700" cap="flat">
            <a:noFill/>
            <a:miter lim="400000"/>
          </a:ln>
          <a:effectLst/>
        </p:spPr>
      </p:pic>
      <p:sp>
        <p:nvSpPr>
          <p:cNvPr id="146" name="Search"/>
          <p:cNvSpPr/>
          <p:nvPr/>
        </p:nvSpPr>
        <p:spPr>
          <a:xfrm rot="517533" flipH="1">
            <a:off x="13272150" y="6183150"/>
            <a:ext cx="9558810" cy="11070186"/>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D3B1AE"/>
          </a:solidFill>
          <a:ln w="12700">
            <a:miter lim="400000"/>
          </a:ln>
        </p:spPr>
        <p:txBody>
          <a:bodyPr lIns="101600" tIns="101600" rIns="101600" bIns="101600"/>
          <a:lstStyle/>
          <a:p>
            <a:pPr defTabSz="457200">
              <a:lnSpc>
                <a:spcPct val="120000"/>
              </a:lnSpc>
            </a:pPr>
            <a:endParaRPr sz="1800" b="1">
              <a:solidFill>
                <a:srgbClr val="000000"/>
              </a:solidFill>
              <a:latin typeface="Verdana"/>
              <a:ea typeface="Verdana"/>
            </a:endParaRPr>
          </a:p>
        </p:txBody>
      </p:sp>
      <p:pic>
        <p:nvPicPr>
          <p:cNvPr id="147" name="Image" descr="Image"/>
          <p:cNvPicPr>
            <a:picLocks noChangeAspect="1"/>
          </p:cNvPicPr>
          <p:nvPr/>
        </p:nvPicPr>
        <p:blipFill>
          <a:blip r:embed="rId5"/>
          <a:stretch>
            <a:fillRect/>
          </a:stretch>
        </p:blipFill>
        <p:spPr>
          <a:xfrm>
            <a:off x="21272499" y="10289252"/>
            <a:ext cx="3111501" cy="3111501"/>
          </a:xfrm>
          <a:prstGeom prst="rect">
            <a:avLst/>
          </a:prstGeom>
          <a:ln w="12700">
            <a:miter lim="400000"/>
          </a:ln>
        </p:spPr>
      </p:pic>
      <p:sp>
        <p:nvSpPr>
          <p:cNvPr id="142" name="COLLECTIVE CONSULTATION…"/>
          <p:cNvSpPr/>
          <p:nvPr/>
        </p:nvSpPr>
        <p:spPr>
          <a:xfrm>
            <a:off x="13832371" y="1238934"/>
            <a:ext cx="10389288" cy="5539225"/>
          </a:xfrm>
          <a:prstGeom prst="roundRect">
            <a:avLst>
              <a:gd name="adj" fmla="val 17741"/>
            </a:avLst>
          </a:prstGeom>
          <a:solidFill>
            <a:srgbClr val="D3B1A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lstStyle/>
          <a:p>
            <a:pPr defTabSz="457200">
              <a:lnSpc>
                <a:spcPct val="120000"/>
              </a:lnSpc>
              <a:defRPr sz="1800">
                <a:solidFill>
                  <a:srgbClr val="000000"/>
                </a:solidFill>
                <a:latin typeface="Verdana"/>
                <a:ea typeface="Verdana"/>
                <a:cs typeface="Verdana"/>
                <a:sym typeface="Verdana"/>
              </a:defRPr>
            </a:pPr>
            <a:r>
              <a:rPr lang="en-GB" b="1" dirty="0"/>
              <a:t>SUBJECT ACCESS REQUEST (SAR)</a:t>
            </a:r>
          </a:p>
          <a:p>
            <a:pPr defTabSz="457200">
              <a:lnSpc>
                <a:spcPct val="120000"/>
              </a:lnSpc>
              <a:defRPr sz="1800">
                <a:solidFill>
                  <a:srgbClr val="000000"/>
                </a:solidFill>
                <a:latin typeface="Verdana"/>
                <a:ea typeface="Verdana"/>
                <a:cs typeface="Verdana"/>
                <a:sym typeface="Verdana"/>
              </a:defRPr>
            </a:pPr>
            <a:endParaRPr lang="en-GB" b="1" dirty="0"/>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t>Anyone can put in a SAR and there is no charge to these</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t>You have to action the request within 4 weeks, if complex cases, you may bel able to have an extension of a further two months</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sym typeface="Verdana"/>
              </a:rPr>
              <a:t>The individual should specify exactly what information or processing activities their request relates to. If the request is vague, you can seek clarification</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ym typeface="Verdana"/>
              </a:rPr>
              <a:t>If they request the SAR electronically, the information must be made available to them in a commonly used electronic form, unless the individual requests otherwise</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olidFill>
                  <a:srgbClr val="000000"/>
                </a:solidFill>
                <a:latin typeface="Verdana"/>
                <a:ea typeface="Verdana"/>
              </a:rPr>
              <a:t>If a Company does not comply, they may be faced with a fine</a:t>
            </a:r>
          </a:p>
          <a:p>
            <a:pPr marL="285750" indent="-285750" algn="l" defTabSz="457200">
              <a:lnSpc>
                <a:spcPct val="120000"/>
              </a:lnSpc>
              <a:buFont typeface="Arial" panose="020B0604020202020204" pitchFamily="34" charset="0"/>
              <a:buChar char="•"/>
              <a:defRPr sz="1800">
                <a:solidFill>
                  <a:srgbClr val="000000"/>
                </a:solidFill>
                <a:latin typeface="Verdana"/>
                <a:ea typeface="Verdana"/>
                <a:cs typeface="Verdana"/>
                <a:sym typeface="Verdana"/>
              </a:defRPr>
            </a:pPr>
            <a:r>
              <a:rPr lang="en-GB" sz="2000" dirty="0">
                <a:sym typeface="Verdana"/>
              </a:rPr>
              <a:t>Redaction will need to occur if an employer must provide emails that contain personal data relating to others</a:t>
            </a:r>
            <a:endParaRPr lang="en-GB" sz="2000" dirty="0">
              <a:solidFill>
                <a:srgbClr val="000000"/>
              </a:solidFill>
              <a:latin typeface="Verdana"/>
              <a:ea typeface="Verdana"/>
            </a:endParaRPr>
          </a:p>
          <a:p>
            <a:pPr defTabSz="457200">
              <a:lnSpc>
                <a:spcPct val="120000"/>
              </a:lnSpc>
              <a:defRPr sz="1800">
                <a:solidFill>
                  <a:srgbClr val="000000"/>
                </a:solidFill>
                <a:latin typeface="Verdana"/>
                <a:ea typeface="Verdana"/>
                <a:cs typeface="Verdana"/>
                <a:sym typeface="Verdana"/>
              </a:defRPr>
            </a:pPr>
            <a:endParaRPr lang="en-GB" b="1" dirty="0"/>
          </a:p>
          <a:p>
            <a:pPr defTabSz="457200">
              <a:lnSpc>
                <a:spcPct val="120000"/>
              </a:lnSpc>
              <a:defRPr sz="1800">
                <a:solidFill>
                  <a:srgbClr val="000000"/>
                </a:solidFill>
                <a:latin typeface="Verdana"/>
                <a:ea typeface="Verdana"/>
                <a:cs typeface="Verdana"/>
                <a:sym typeface="Verdana"/>
              </a:defRPr>
            </a:pPr>
            <a:endParaRPr lang="en-GB" b="1" dirty="0"/>
          </a:p>
          <a:p>
            <a:pPr algn="l" defTabSz="457200">
              <a:lnSpc>
                <a:spcPct val="120000"/>
              </a:lnSpc>
              <a:defRPr sz="1800">
                <a:solidFill>
                  <a:srgbClr val="000000"/>
                </a:solidFill>
                <a:latin typeface="Verdana"/>
                <a:ea typeface="Verdana"/>
                <a:cs typeface="Verdana"/>
                <a:sym typeface="Verdana"/>
              </a:defRPr>
            </a:pPr>
            <a:endParaRPr lang="en-GB" dirty="0"/>
          </a:p>
          <a:p>
            <a:pPr algn="l" defTabSz="457200">
              <a:lnSpc>
                <a:spcPct val="120000"/>
              </a:lnSpc>
              <a:defRPr sz="1800">
                <a:solidFill>
                  <a:srgbClr val="000000"/>
                </a:solidFill>
                <a:latin typeface="Verdana"/>
                <a:ea typeface="Verdana"/>
                <a:cs typeface="Verdana"/>
                <a:sym typeface="Verdana"/>
              </a:defRPr>
            </a:pPr>
            <a:endParaRPr dirty="0"/>
          </a:p>
        </p:txBody>
      </p:sp>
    </p:spTree>
  </p:cSld>
  <p:clrMapOvr>
    <a:masterClrMapping/>
  </p:clrMapOvr>
  <p:transition spd="med"/>
</p:sld>
</file>

<file path=ppt/theme/theme1.xml><?xml version="1.0" encoding="utf-8"?>
<a:theme xmlns:a="http://schemas.openxmlformats.org/drawingml/2006/main"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559162A6F549504F900CE72A06D1E0E500663085FDDC118D499DE077E68A56EB30" ma:contentTypeVersion="1" ma:contentTypeDescription="A blank Microsoft PowerPoint document." ma:contentTypeScope="" ma:versionID="3d0ba9f8788fa9ad6a7613762d928b7e">
  <xsd:schema xmlns:xsd="http://www.w3.org/2001/XMLSchema" xmlns:xs="http://www.w3.org/2001/XMLSchema" xmlns:p="http://schemas.microsoft.com/office/2006/metadata/properties" targetNamespace="http://schemas.microsoft.com/office/2006/metadata/properties" ma:root="true" ma:fieldsID="0d4e0a473dfc76a036f07424c4c0dc7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27DEC9-D15C-4E53-A0DF-EE3A924B5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349D744-7564-4C85-9C6A-CF682EBC1201}">
  <ds:schemaRefs>
    <ds:schemaRef ds:uri="http://schemas.microsoft.com/sharepoint/v3/contenttype/forms"/>
  </ds:schemaRefs>
</ds:datastoreItem>
</file>

<file path=customXml/itemProps3.xml><?xml version="1.0" encoding="utf-8"?>
<ds:datastoreItem xmlns:ds="http://schemas.openxmlformats.org/officeDocument/2006/customXml" ds:itemID="{41F69C9F-ED75-4216-84C9-BA68EA864A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370</TotalTime>
  <Words>752</Words>
  <Application>Microsoft Office PowerPoint</Application>
  <PresentationFormat>Custom</PresentationFormat>
  <Paragraphs>73</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BebasNeue</vt:lpstr>
      <vt:lpstr>Comic Sans MS</vt:lpstr>
      <vt:lpstr>Helvetica Neue</vt:lpstr>
      <vt:lpstr>Marker Felt</vt:lpstr>
      <vt:lpstr>Times</vt:lpstr>
      <vt:lpstr>Verdana</vt:lpstr>
      <vt:lpstr>GraphPaper</vt:lpstr>
      <vt:lpstr>DATA PROTECTION (JERSEY) LAW 2018 Particularly in relation to working from home (WFH)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A REDUNDANCY</dc:title>
  <dc:creator>Cara Dunford</dc:creator>
  <cp:lastModifiedBy>Cara Dunford</cp:lastModifiedBy>
  <cp:revision>7</cp:revision>
  <dcterms:modified xsi:type="dcterms:W3CDTF">2020-04-14T14:47:49Z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0x010100559162A6F549504F900CE72A06D1E0E500663085FDDC118D499DE077E68A56EB30</vt:lpwstr>
  </property>
</Properties>
</file>